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6" r:id="rId2"/>
    <p:sldId id="257" r:id="rId3"/>
    <p:sldId id="320" r:id="rId4"/>
    <p:sldId id="321" r:id="rId5"/>
    <p:sldId id="319" r:id="rId6"/>
    <p:sldId id="308" r:id="rId7"/>
    <p:sldId id="309" r:id="rId8"/>
    <p:sldId id="322" r:id="rId9"/>
    <p:sldId id="323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2"/>
    <p:restoredTop sz="94699"/>
  </p:normalViewPr>
  <p:slideViewPr>
    <p:cSldViewPr snapToGrid="0">
      <p:cViewPr varScale="1">
        <p:scale>
          <a:sx n="86" d="100"/>
          <a:sy n="86" d="100"/>
        </p:scale>
        <p:origin x="7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Graphique, graphisme, blanc, symbole&#10;&#10;Description générée automatiquement">
            <a:extLst>
              <a:ext uri="{FF2B5EF4-FFF2-40B4-BE49-F238E27FC236}">
                <a16:creationId xmlns:a16="http://schemas.microsoft.com/office/drawing/2014/main" id="{6A939047-D0CC-C859-2674-19D046F7C6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11457" y="506882"/>
            <a:ext cx="9386381" cy="6853984"/>
          </a:xfrm>
          <a:prstGeom prst="rect">
            <a:avLst/>
          </a:prstGeom>
        </p:spPr>
      </p:pic>
      <p:pic>
        <p:nvPicPr>
          <p:cNvPr id="10" name="Image 9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96774EB1-D809-5195-8CFB-355969241B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199" y="1227722"/>
            <a:ext cx="3468505" cy="162125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718ADE-33A2-3302-8090-0997CE1B8A62}"/>
              </a:ext>
            </a:extLst>
          </p:cNvPr>
          <p:cNvSpPr/>
          <p:nvPr userDrawn="1"/>
        </p:nvSpPr>
        <p:spPr>
          <a:xfrm>
            <a:off x="0" y="5754255"/>
            <a:ext cx="12192000" cy="110374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sp>
        <p:nvSpPr>
          <p:cNvPr id="22" name="Espace réservé du texte 17">
            <a:extLst>
              <a:ext uri="{FF2B5EF4-FFF2-40B4-BE49-F238E27FC236}">
                <a16:creationId xmlns:a16="http://schemas.microsoft.com/office/drawing/2014/main" id="{6BB1CB73-6031-EADA-9154-EC58DE1331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9394" y="4893560"/>
            <a:ext cx="3476625" cy="3578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Sous titre de la présentation</a:t>
            </a:r>
          </a:p>
        </p:txBody>
      </p:sp>
      <p:sp>
        <p:nvSpPr>
          <p:cNvPr id="23" name="Espace réservé du texte 20">
            <a:extLst>
              <a:ext uri="{FF2B5EF4-FFF2-40B4-BE49-F238E27FC236}">
                <a16:creationId xmlns:a16="http://schemas.microsoft.com/office/drawing/2014/main" id="{17192B26-66A4-F378-4743-380D6F9AED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0079" y="3739303"/>
            <a:ext cx="3476625" cy="99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Area Inktrap" pitchFamily="2" charset="77"/>
              </a:defRPr>
            </a:lvl1pPr>
          </a:lstStyle>
          <a:p>
            <a:pPr lvl="0"/>
            <a:r>
              <a:rPr lang="fr-FR" dirty="0"/>
              <a:t>Titre de la</a:t>
            </a:r>
            <a:br>
              <a:rPr lang="fr-FR" dirty="0"/>
            </a:br>
            <a:r>
              <a:rPr lang="fr-FR" dirty="0"/>
              <a:t>présentation</a:t>
            </a:r>
          </a:p>
        </p:txBody>
      </p:sp>
    </p:spTree>
    <p:extLst>
      <p:ext uri="{BB962C8B-B14F-4D97-AF65-F5344CB8AC3E}">
        <p14:creationId xmlns:p14="http://schemas.microsoft.com/office/powerpoint/2010/main" val="775823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bg>
      <p:bgPr>
        <a:solidFill>
          <a:schemeClr val="accent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7B6E273F-9EF3-4F6C-5023-F8C01528FC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251" y="1875706"/>
            <a:ext cx="3476625" cy="59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Sous titre de 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ED0F9857-BA41-5C93-D28A-4E7BD38A3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1936" y="721449"/>
            <a:ext cx="3476625" cy="99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Area Inktrap" pitchFamily="2" charset="77"/>
              </a:defRPr>
            </a:lvl1pPr>
          </a:lstStyle>
          <a:p>
            <a:pPr lvl="0"/>
            <a:r>
              <a:rPr lang="fr-FR" dirty="0"/>
              <a:t>Titre de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0A1A7-849E-ACF9-0C50-7A13BF8A23D8}"/>
              </a:ext>
            </a:extLst>
          </p:cNvPr>
          <p:cNvSpPr/>
          <p:nvPr userDrawn="1"/>
        </p:nvSpPr>
        <p:spPr>
          <a:xfrm>
            <a:off x="0" y="6337300"/>
            <a:ext cx="12192000" cy="52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0539966-A17F-F9D7-3F1C-C2AB208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41" y="6423474"/>
            <a:ext cx="745259" cy="348351"/>
          </a:xfrm>
          <a:prstGeom prst="rect">
            <a:avLst/>
          </a:prstGeom>
        </p:spPr>
      </p:pic>
      <p:pic>
        <p:nvPicPr>
          <p:cNvPr id="8" name="Image 7" descr="Une image contenant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A33A6FB4-488E-A0B7-B576-AA3E103BD10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59574"/>
            <a:ext cx="863600" cy="520700"/>
          </a:xfrm>
          <a:prstGeom prst="rect">
            <a:avLst/>
          </a:prstGeom>
        </p:spPr>
      </p:pic>
      <p:pic>
        <p:nvPicPr>
          <p:cNvPr id="11" name="Image 10" descr="Une image contenant Graphique, clipart, graphisme, dessin humoristique&#10;&#10;Description générée automatiquement">
            <a:extLst>
              <a:ext uri="{FF2B5EF4-FFF2-40B4-BE49-F238E27FC236}">
                <a16:creationId xmlns:a16="http://schemas.microsoft.com/office/drawing/2014/main" id="{33FB2BB0-47C3-D233-BB34-891508DF7C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99495" y="942391"/>
            <a:ext cx="5588578" cy="457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1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pour une image  10">
            <a:extLst>
              <a:ext uri="{FF2B5EF4-FFF2-40B4-BE49-F238E27FC236}">
                <a16:creationId xmlns:a16="http://schemas.microsoft.com/office/drawing/2014/main" id="{E6C6519C-5DEC-6BD6-B07B-F73D4248A42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92800" y="415924"/>
            <a:ext cx="6299200" cy="5921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Insérez une image ici</a:t>
            </a:r>
          </a:p>
        </p:txBody>
      </p:sp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26376A10-02B9-6A2F-CE54-8C2FF822EC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251" y="1875706"/>
            <a:ext cx="3476625" cy="59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Sous titre de 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08AC95B7-6482-884E-C8DD-C2A922353E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1936" y="721449"/>
            <a:ext cx="3476625" cy="99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Area Inktrap" pitchFamily="2" charset="77"/>
              </a:defRPr>
            </a:lvl1pPr>
          </a:lstStyle>
          <a:p>
            <a:pPr lvl="0"/>
            <a:r>
              <a:rPr lang="fr-FR" dirty="0"/>
              <a:t>Titre de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pic>
        <p:nvPicPr>
          <p:cNvPr id="6" name="Image 5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60BE5452-9E28-7F83-4D7E-9BF73C4A28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1099"/>
            <a:ext cx="863600" cy="520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BEE2B47-4433-0EF9-6EA9-5FD0E4A8B08E}"/>
              </a:ext>
            </a:extLst>
          </p:cNvPr>
          <p:cNvSpPr/>
          <p:nvPr userDrawn="1"/>
        </p:nvSpPr>
        <p:spPr>
          <a:xfrm>
            <a:off x="0" y="6337300"/>
            <a:ext cx="12192000" cy="52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pic>
        <p:nvPicPr>
          <p:cNvPr id="9" name="Image 8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88530FB7-91F6-2E6D-C830-1E182EF7E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341" y="6423474"/>
            <a:ext cx="745259" cy="34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C8D5E62C-72C6-D3E0-798C-0214E68098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936" y="1461799"/>
            <a:ext cx="5044064" cy="32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Sous titre de la Section</a:t>
            </a:r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E5EFA1EE-772A-6331-D7E7-3B0806EE16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1936" y="882218"/>
            <a:ext cx="5044064" cy="414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latin typeface="Area Inktrap" pitchFamily="2" charset="77"/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pic>
        <p:nvPicPr>
          <p:cNvPr id="5" name="Image 4" descr="Une image contenant noir, obscurité&#10;&#10;Description générée automatiquement">
            <a:extLst>
              <a:ext uri="{FF2B5EF4-FFF2-40B4-BE49-F238E27FC236}">
                <a16:creationId xmlns:a16="http://schemas.microsoft.com/office/drawing/2014/main" id="{94044516-EDDB-C317-3ACE-6F6B3A4EE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41099"/>
            <a:ext cx="863600" cy="520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61E9B4-20F5-15CD-44FE-A50048A6DD2B}"/>
              </a:ext>
            </a:extLst>
          </p:cNvPr>
          <p:cNvSpPr/>
          <p:nvPr userDrawn="1"/>
        </p:nvSpPr>
        <p:spPr>
          <a:xfrm>
            <a:off x="0" y="6337300"/>
            <a:ext cx="12192000" cy="52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F9E0BC19-606E-E2A8-1904-8455E8FFB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8341" y="6423474"/>
            <a:ext cx="745259" cy="348351"/>
          </a:xfrm>
          <a:prstGeom prst="rect">
            <a:avLst/>
          </a:prstGeom>
        </p:spPr>
      </p:pic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1B3DC3F9-9A22-E214-6E9C-3AF2441B75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1936" y="2419928"/>
            <a:ext cx="4808536" cy="314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Insérez votre texte ici…</a:t>
            </a:r>
          </a:p>
        </p:txBody>
      </p:sp>
      <p:sp>
        <p:nvSpPr>
          <p:cNvPr id="9" name="Espace réservé du texte 17">
            <a:extLst>
              <a:ext uri="{FF2B5EF4-FFF2-40B4-BE49-F238E27FC236}">
                <a16:creationId xmlns:a16="http://schemas.microsoft.com/office/drawing/2014/main" id="{32735109-AF91-DC5B-7744-086218FE872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31528" y="2419927"/>
            <a:ext cx="4808536" cy="314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Insérez votre texte ici…</a:t>
            </a:r>
          </a:p>
        </p:txBody>
      </p:sp>
    </p:spTree>
    <p:extLst>
      <p:ext uri="{BB962C8B-B14F-4D97-AF65-F5344CB8AC3E}">
        <p14:creationId xmlns:p14="http://schemas.microsoft.com/office/powerpoint/2010/main" val="331635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EF85BAF3-97B1-D584-E838-AD8AE39DDE9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936" y="1461799"/>
            <a:ext cx="5044064" cy="3208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Sous titre de la Section</a:t>
            </a:r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4C62669F-564E-F36E-D1D9-85AEC61AF2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1936" y="882218"/>
            <a:ext cx="5044064" cy="414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i="0">
                <a:solidFill>
                  <a:schemeClr val="accent1"/>
                </a:solidFill>
                <a:latin typeface="Area Inktrap" pitchFamily="2" charset="77"/>
              </a:defRPr>
            </a:lvl1pPr>
          </a:lstStyle>
          <a:p>
            <a:pPr lvl="0"/>
            <a:r>
              <a:rPr lang="fr-FR" dirty="0"/>
              <a:t>Titre de la Section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E11857-E8FB-4E79-9348-7AE4CF58EB76}"/>
              </a:ext>
            </a:extLst>
          </p:cNvPr>
          <p:cNvSpPr/>
          <p:nvPr userDrawn="1"/>
        </p:nvSpPr>
        <p:spPr>
          <a:xfrm>
            <a:off x="0" y="6337300"/>
            <a:ext cx="12192000" cy="52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AA79C124-7BBD-650F-0F9F-CA6BB20B1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41" y="6423474"/>
            <a:ext cx="745259" cy="348351"/>
          </a:xfrm>
          <a:prstGeom prst="rect">
            <a:avLst/>
          </a:prstGeom>
        </p:spPr>
      </p:pic>
      <p:pic>
        <p:nvPicPr>
          <p:cNvPr id="11" name="Image 10" descr="Une image contenant capture d’écran, Graphique, conception&#10;&#10;Description générée automatiquement">
            <a:extLst>
              <a:ext uri="{FF2B5EF4-FFF2-40B4-BE49-F238E27FC236}">
                <a16:creationId xmlns:a16="http://schemas.microsoft.com/office/drawing/2014/main" id="{F4F3BBFA-8372-EA47-CBCF-E5B08B77F2C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1099"/>
            <a:ext cx="863600" cy="520700"/>
          </a:xfrm>
          <a:prstGeom prst="rect">
            <a:avLst/>
          </a:prstGeom>
        </p:spPr>
      </p:pic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B3070922-9CC5-C884-E2D9-E3C8056C23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2419927"/>
            <a:ext cx="5044064" cy="314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Insérez votre texte ici…</a:t>
            </a:r>
          </a:p>
        </p:txBody>
      </p:sp>
      <p:pic>
        <p:nvPicPr>
          <p:cNvPr id="16" name="Image 15" descr="Une image contenant capture d’écran, cercle, Graphique, diagramme&#10;&#10;Description générée automatiquement">
            <a:extLst>
              <a:ext uri="{FF2B5EF4-FFF2-40B4-BE49-F238E27FC236}">
                <a16:creationId xmlns:a16="http://schemas.microsoft.com/office/drawing/2014/main" id="{19AB90C2-BD83-D51B-A0F3-E43C3240D5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66668" y="2485159"/>
            <a:ext cx="4215869" cy="314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842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bg>
      <p:bgPr>
        <a:solidFill>
          <a:schemeClr val="accent4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7B6E273F-9EF3-4F6C-5023-F8C01528FC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251" y="1875706"/>
            <a:ext cx="3476625" cy="59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Sous titre de 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ED0F9857-BA41-5C93-D28A-4E7BD38A3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1936" y="721449"/>
            <a:ext cx="3476625" cy="99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Area Inktrap" pitchFamily="2" charset="77"/>
              </a:defRPr>
            </a:lvl1pPr>
          </a:lstStyle>
          <a:p>
            <a:pPr lvl="0"/>
            <a:r>
              <a:rPr lang="fr-FR" dirty="0"/>
              <a:t>Titre de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0A1A7-849E-ACF9-0C50-7A13BF8A23D8}"/>
              </a:ext>
            </a:extLst>
          </p:cNvPr>
          <p:cNvSpPr/>
          <p:nvPr userDrawn="1"/>
        </p:nvSpPr>
        <p:spPr>
          <a:xfrm>
            <a:off x="0" y="6337300"/>
            <a:ext cx="12192000" cy="52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0539966-A17F-F9D7-3F1C-C2AB208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41" y="6423474"/>
            <a:ext cx="745259" cy="348351"/>
          </a:xfrm>
          <a:prstGeom prst="rect">
            <a:avLst/>
          </a:prstGeom>
        </p:spPr>
      </p:pic>
      <p:pic>
        <p:nvPicPr>
          <p:cNvPr id="10" name="Image 9" descr="Une image contenant capture d’écran, Graphique, Bleu électrique, conception&#10;&#10;Description générée automatiquement">
            <a:extLst>
              <a:ext uri="{FF2B5EF4-FFF2-40B4-BE49-F238E27FC236}">
                <a16:creationId xmlns:a16="http://schemas.microsoft.com/office/drawing/2014/main" id="{29248B8F-90E4-B018-8C73-6D2310E00C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1099"/>
            <a:ext cx="863600" cy="520700"/>
          </a:xfrm>
          <a:prstGeom prst="rect">
            <a:avLst/>
          </a:prstGeom>
        </p:spPr>
      </p:pic>
      <p:pic>
        <p:nvPicPr>
          <p:cNvPr id="16" name="Image 15" descr="Une image contenant Graphique, graphisme, capture d’écran, conception&#10;&#10;Description générée automatiquement">
            <a:extLst>
              <a:ext uri="{FF2B5EF4-FFF2-40B4-BE49-F238E27FC236}">
                <a16:creationId xmlns:a16="http://schemas.microsoft.com/office/drawing/2014/main" id="{9CA0FB9B-3EB1-8ACF-002F-A302F26246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16212" y="1267835"/>
            <a:ext cx="6557818" cy="41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01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bg>
      <p:bgPr>
        <a:solidFill>
          <a:schemeClr val="accent3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7B6E273F-9EF3-4F6C-5023-F8C01528FC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251" y="1875706"/>
            <a:ext cx="3476625" cy="59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Sous titre de 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ED0F9857-BA41-5C93-D28A-4E7BD38A3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1936" y="721449"/>
            <a:ext cx="3476625" cy="99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Area Inktrap" pitchFamily="2" charset="77"/>
              </a:defRPr>
            </a:lvl1pPr>
          </a:lstStyle>
          <a:p>
            <a:pPr lvl="0"/>
            <a:r>
              <a:rPr lang="fr-FR" dirty="0"/>
              <a:t>Titre de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0A1A7-849E-ACF9-0C50-7A13BF8A23D8}"/>
              </a:ext>
            </a:extLst>
          </p:cNvPr>
          <p:cNvSpPr/>
          <p:nvPr userDrawn="1"/>
        </p:nvSpPr>
        <p:spPr>
          <a:xfrm>
            <a:off x="0" y="6337300"/>
            <a:ext cx="12192000" cy="52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0539966-A17F-F9D7-3F1C-C2AB208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41" y="6423474"/>
            <a:ext cx="745259" cy="348351"/>
          </a:xfrm>
          <a:prstGeom prst="rect">
            <a:avLst/>
          </a:prstGeom>
        </p:spPr>
      </p:pic>
      <p:pic>
        <p:nvPicPr>
          <p:cNvPr id="8" name="Image 7" descr="Une image contenant Graphique, Caractère coloré, capture d’écran, conception&#10;&#10;Description générée automatiquement">
            <a:extLst>
              <a:ext uri="{FF2B5EF4-FFF2-40B4-BE49-F238E27FC236}">
                <a16:creationId xmlns:a16="http://schemas.microsoft.com/office/drawing/2014/main" id="{5C1DDF5E-A9AF-8022-F5C7-624B578AF0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1099"/>
            <a:ext cx="863600" cy="520700"/>
          </a:xfrm>
          <a:prstGeom prst="rect">
            <a:avLst/>
          </a:prstGeom>
        </p:spPr>
      </p:pic>
      <p:pic>
        <p:nvPicPr>
          <p:cNvPr id="11" name="Image 10" descr="Une image contenant Graphique, graphisme, clipart, dessin humoristique&#10;&#10;Description générée automatiquement">
            <a:extLst>
              <a:ext uri="{FF2B5EF4-FFF2-40B4-BE49-F238E27FC236}">
                <a16:creationId xmlns:a16="http://schemas.microsoft.com/office/drawing/2014/main" id="{EFDFC14E-EBBF-FB36-F8C8-8B87D31C42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0219" y="1163783"/>
            <a:ext cx="6145861" cy="43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12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bg>
      <p:bgPr>
        <a:solidFill>
          <a:schemeClr val="accent5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7B6E273F-9EF3-4F6C-5023-F8C01528FC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251" y="1875706"/>
            <a:ext cx="3476625" cy="59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Sous titre de 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ED0F9857-BA41-5C93-D28A-4E7BD38A3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1936" y="721449"/>
            <a:ext cx="3476625" cy="99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Area Inktrap" pitchFamily="2" charset="77"/>
              </a:defRPr>
            </a:lvl1pPr>
          </a:lstStyle>
          <a:p>
            <a:pPr lvl="0"/>
            <a:r>
              <a:rPr lang="fr-FR" dirty="0"/>
              <a:t>Titre de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0A1A7-849E-ACF9-0C50-7A13BF8A23D8}"/>
              </a:ext>
            </a:extLst>
          </p:cNvPr>
          <p:cNvSpPr/>
          <p:nvPr userDrawn="1"/>
        </p:nvSpPr>
        <p:spPr>
          <a:xfrm>
            <a:off x="0" y="6337300"/>
            <a:ext cx="12192000" cy="52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0539966-A17F-F9D7-3F1C-C2AB208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41" y="6423474"/>
            <a:ext cx="745259" cy="348351"/>
          </a:xfrm>
          <a:prstGeom prst="rect">
            <a:avLst/>
          </a:prstGeom>
        </p:spPr>
      </p:pic>
      <p:pic>
        <p:nvPicPr>
          <p:cNvPr id="9" name="Image 8" descr="Une image contenant Graphique, capture d’écran&#10;&#10;Description générée automatiquement">
            <a:extLst>
              <a:ext uri="{FF2B5EF4-FFF2-40B4-BE49-F238E27FC236}">
                <a16:creationId xmlns:a16="http://schemas.microsoft.com/office/drawing/2014/main" id="{85700792-4DC9-B2CA-9EE5-56F44191A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41099"/>
            <a:ext cx="863600" cy="520700"/>
          </a:xfrm>
          <a:prstGeom prst="rect">
            <a:avLst/>
          </a:prstGeom>
        </p:spPr>
      </p:pic>
      <p:pic>
        <p:nvPicPr>
          <p:cNvPr id="12" name="Image 11" descr="Une image contenant Graphique, clipart, conception, art&#10;&#10;Description générée automatiquement">
            <a:extLst>
              <a:ext uri="{FF2B5EF4-FFF2-40B4-BE49-F238E27FC236}">
                <a16:creationId xmlns:a16="http://schemas.microsoft.com/office/drawing/2014/main" id="{D95A3F42-4635-ECBC-EA49-1E6A2E76F0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08684" y="1211362"/>
            <a:ext cx="6836533" cy="424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00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bg>
      <p:bgPr>
        <a:solidFill>
          <a:schemeClr val="accent2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7B6E273F-9EF3-4F6C-5023-F8C01528FC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251" y="1875706"/>
            <a:ext cx="3476625" cy="59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Sous titre de 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ED0F9857-BA41-5C93-D28A-4E7BD38A3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1936" y="721449"/>
            <a:ext cx="3476625" cy="99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Area Inktrap" pitchFamily="2" charset="77"/>
              </a:defRPr>
            </a:lvl1pPr>
          </a:lstStyle>
          <a:p>
            <a:pPr lvl="0"/>
            <a:r>
              <a:rPr lang="fr-FR" dirty="0"/>
              <a:t>Titre de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0A1A7-849E-ACF9-0C50-7A13BF8A23D8}"/>
              </a:ext>
            </a:extLst>
          </p:cNvPr>
          <p:cNvSpPr/>
          <p:nvPr userDrawn="1"/>
        </p:nvSpPr>
        <p:spPr>
          <a:xfrm>
            <a:off x="0" y="6337300"/>
            <a:ext cx="12192000" cy="52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0539966-A17F-F9D7-3F1C-C2AB208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41" y="6423474"/>
            <a:ext cx="745259" cy="348351"/>
          </a:xfrm>
          <a:prstGeom prst="rect">
            <a:avLst/>
          </a:prstGeom>
        </p:spPr>
      </p:pic>
      <p:pic>
        <p:nvPicPr>
          <p:cNvPr id="8" name="Image 7" descr="Une image contenant orange, Graphique, conception&#10;&#10;Description générée automatiquement">
            <a:extLst>
              <a:ext uri="{FF2B5EF4-FFF2-40B4-BE49-F238E27FC236}">
                <a16:creationId xmlns:a16="http://schemas.microsoft.com/office/drawing/2014/main" id="{EFC20059-5860-59FF-9EA4-B63CB38CD9D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59574"/>
            <a:ext cx="863600" cy="520700"/>
          </a:xfrm>
          <a:prstGeom prst="rect">
            <a:avLst/>
          </a:prstGeom>
        </p:spPr>
      </p:pic>
      <p:pic>
        <p:nvPicPr>
          <p:cNvPr id="11" name="Image 10" descr="Une image contenant clipart, dessin humoristique, Graphique, illustration&#10;&#10;Description générée automatiquement">
            <a:extLst>
              <a:ext uri="{FF2B5EF4-FFF2-40B4-BE49-F238E27FC236}">
                <a16:creationId xmlns:a16="http://schemas.microsoft.com/office/drawing/2014/main" id="{29C31DEB-0706-9B2C-3393-167F7C2A71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37583" y="959574"/>
            <a:ext cx="6077776" cy="470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6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bg>
      <p:bgPr>
        <a:solidFill>
          <a:schemeClr val="accent6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7B6E273F-9EF3-4F6C-5023-F8C01528FC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1251" y="1875706"/>
            <a:ext cx="3476625" cy="59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/>
              <a:t>Sous titre de 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4" name="Espace réservé du texte 20">
            <a:extLst>
              <a:ext uri="{FF2B5EF4-FFF2-40B4-BE49-F238E27FC236}">
                <a16:creationId xmlns:a16="http://schemas.microsoft.com/office/drawing/2014/main" id="{ED0F9857-BA41-5C93-D28A-4E7BD38A3F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1936" y="721449"/>
            <a:ext cx="3476625" cy="996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>
                <a:latin typeface="Area Inktrap" pitchFamily="2" charset="77"/>
              </a:defRPr>
            </a:lvl1pPr>
          </a:lstStyle>
          <a:p>
            <a:pPr lvl="0"/>
            <a:r>
              <a:rPr lang="fr-FR" dirty="0"/>
              <a:t>Titre de</a:t>
            </a:r>
            <a:br>
              <a:rPr lang="fr-FR" dirty="0"/>
            </a:br>
            <a:r>
              <a:rPr lang="fr-FR" dirty="0"/>
              <a:t>la Section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A0A1A7-849E-ACF9-0C50-7A13BF8A23D8}"/>
              </a:ext>
            </a:extLst>
          </p:cNvPr>
          <p:cNvSpPr/>
          <p:nvPr userDrawn="1"/>
        </p:nvSpPr>
        <p:spPr>
          <a:xfrm>
            <a:off x="0" y="6337300"/>
            <a:ext cx="12192000" cy="5207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ysClr val="windowText" lastClr="000000"/>
              </a:solidFill>
            </a:endParaRPr>
          </a:p>
        </p:txBody>
      </p:sp>
      <p:pic>
        <p:nvPicPr>
          <p:cNvPr id="7" name="Image 6" descr="Une image contenant Police, texte, Graphique, logo&#10;&#10;Description générée automatiquement">
            <a:extLst>
              <a:ext uri="{FF2B5EF4-FFF2-40B4-BE49-F238E27FC236}">
                <a16:creationId xmlns:a16="http://schemas.microsoft.com/office/drawing/2014/main" id="{C0539966-A17F-F9D7-3F1C-C2AB2081C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8341" y="6423474"/>
            <a:ext cx="745259" cy="3483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41B53FB-60C3-9E33-BA58-59D14587F1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59574"/>
            <a:ext cx="863600" cy="520700"/>
          </a:xfrm>
          <a:prstGeom prst="rect">
            <a:avLst/>
          </a:prstGeom>
        </p:spPr>
      </p:pic>
      <p:pic>
        <p:nvPicPr>
          <p:cNvPr id="12" name="Image 11" descr="Une image contenant Graphique, capture d’écran, Police, conception&#10;&#10;Description générée automatiquement">
            <a:extLst>
              <a:ext uri="{FF2B5EF4-FFF2-40B4-BE49-F238E27FC236}">
                <a16:creationId xmlns:a16="http://schemas.microsoft.com/office/drawing/2014/main" id="{05E6AA05-1597-74E9-8CCC-C42515000B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50773" y="1480274"/>
            <a:ext cx="7025335" cy="385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30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96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4V1GDEKMvs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ervice-public.fr/particuliers/vosdroits/F18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GirardeauC@d29a.ffbatiment.fr" TargetMode="External"/><Relationship Id="rId2" Type="http://schemas.openxmlformats.org/officeDocument/2006/relationships/hyperlink" Target="mailto:vasquezr@d35.ffbatiment.fr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TheffoN@d22.ffbatiment.fr" TargetMode="External"/><Relationship Id="rId5" Type="http://schemas.openxmlformats.org/officeDocument/2006/relationships/hyperlink" Target="mailto:PerouL@d22.ffbatiment.fr" TargetMode="External"/><Relationship Id="rId4" Type="http://schemas.openxmlformats.org/officeDocument/2006/relationships/hyperlink" Target="mailto:CelleJ@d56.ffbatiment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7C2F7FA-BF20-2C18-9B23-39CA9E7103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9394" y="4893560"/>
            <a:ext cx="4785022" cy="357829"/>
          </a:xfrm>
        </p:spPr>
        <p:txBody>
          <a:bodyPr/>
          <a:lstStyle/>
          <a:p>
            <a:r>
              <a:rPr lang="fr-FR" dirty="0">
                <a:highlight>
                  <a:srgbClr val="FFFF00"/>
                </a:highlight>
                <a:latin typeface="Area Inktrap"/>
              </a:rPr>
              <a:t>NOM STRUCTURE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9EC7F6-5429-9740-985A-74CD62E5EE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Area Inktrap"/>
              </a:rPr>
              <a:t>Livret entreprise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AAD20DA-215E-E78D-307F-435EFF332396}"/>
              </a:ext>
            </a:extLst>
          </p:cNvPr>
          <p:cNvSpPr txBox="1"/>
          <p:nvPr/>
        </p:nvSpPr>
        <p:spPr>
          <a:xfrm>
            <a:off x="829394" y="5795317"/>
            <a:ext cx="5952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Area Inktrap"/>
              </a:rPr>
              <a:t>Ce livret est destiné aux tuteurs, tutrices qui accueillent des élèves de collège ou lycée en stage. Il regroupe les documents administratifs et des conseils.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86E91AB-30A2-9530-25C0-D1035D98BC2E}"/>
              </a:ext>
            </a:extLst>
          </p:cNvPr>
          <p:cNvSpPr txBox="1"/>
          <p:nvPr/>
        </p:nvSpPr>
        <p:spPr>
          <a:xfrm>
            <a:off x="7333488" y="1993392"/>
            <a:ext cx="3476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rea Inktrap"/>
              </a:rPr>
              <a:t>Contact élève : </a:t>
            </a:r>
          </a:p>
          <a:p>
            <a:r>
              <a:rPr lang="fr-FR" dirty="0">
                <a:latin typeface="Area Inktrap"/>
              </a:rPr>
              <a:t>Nom, Prénom ………………………</a:t>
            </a:r>
          </a:p>
          <a:p>
            <a:r>
              <a:rPr lang="fr-FR" dirty="0">
                <a:latin typeface="Area Inktrap"/>
              </a:rPr>
              <a:t>Etablissement …………………………..</a:t>
            </a:r>
          </a:p>
          <a:p>
            <a:r>
              <a:rPr lang="fr-FR" dirty="0">
                <a:latin typeface="Area Inktrap"/>
              </a:rPr>
              <a:t>Ville 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19193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93933646-C08A-B247-FBBD-E190B962DF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66881" y="468312"/>
            <a:ext cx="6299200" cy="5921375"/>
          </a:xfrm>
        </p:spPr>
        <p:txBody>
          <a:bodyPr/>
          <a:lstStyle/>
          <a:p>
            <a:pPr marL="171450" indent="-171450" algn="just">
              <a:lnSpc>
                <a:spcPts val="2500"/>
              </a:lnSpc>
              <a:buFont typeface="Wingdings" panose="05000000000000000000" pitchFamily="2" charset="2"/>
              <a:buChar char="q"/>
              <a:defRPr/>
            </a:pPr>
            <a:r>
              <a:rPr lang="fr-FR" sz="1200" b="0" dirty="0">
                <a:latin typeface="Area Inktrap"/>
              </a:rPr>
              <a:t>Faire connaître les métiers de votre structure, ses codes et ses valeurs </a:t>
            </a:r>
          </a:p>
          <a:p>
            <a:pPr marL="171450" indent="-171450" algn="just">
              <a:lnSpc>
                <a:spcPts val="2500"/>
              </a:lnSpc>
              <a:buFont typeface="Wingdings" panose="05000000000000000000" pitchFamily="2" charset="2"/>
              <a:buChar char="q"/>
              <a:defRPr/>
            </a:pPr>
            <a:r>
              <a:rPr lang="fr-FR" sz="1200" dirty="0">
                <a:latin typeface="Area Inktrap"/>
              </a:rPr>
              <a:t>Agir en faveur de l’égalité des chances dans l’éducation en permettant à des élèves de bénéficier d’un lieu de stage porteur de sens et aider à l’orientation</a:t>
            </a:r>
          </a:p>
          <a:p>
            <a:pPr marL="171450" indent="-171450" algn="just">
              <a:lnSpc>
                <a:spcPts val="2500"/>
              </a:lnSpc>
              <a:buFont typeface="Wingdings" panose="05000000000000000000" pitchFamily="2" charset="2"/>
              <a:buChar char="q"/>
              <a:defRPr/>
            </a:pPr>
            <a:r>
              <a:rPr lang="fr-FR" sz="1200" b="0" dirty="0">
                <a:latin typeface="Area Inktrap"/>
              </a:rPr>
              <a:t>Favoriser et/ou développe</a:t>
            </a:r>
            <a:r>
              <a:rPr lang="fr-FR" sz="1200" dirty="0">
                <a:latin typeface="Area Inktrap"/>
              </a:rPr>
              <a:t>r les relations de l’entreprise avec le tissu local </a:t>
            </a:r>
          </a:p>
          <a:p>
            <a:pPr algn="just">
              <a:lnSpc>
                <a:spcPts val="2500"/>
              </a:lnSpc>
              <a:defRPr/>
            </a:pPr>
            <a:r>
              <a:rPr lang="fr-FR" sz="1200" b="1" dirty="0">
                <a:latin typeface="Area Inktrap"/>
              </a:rPr>
              <a:t>Les objectifs pour l’élève</a:t>
            </a:r>
          </a:p>
          <a:p>
            <a:pPr marL="171450" indent="-171450" algn="just">
              <a:lnSpc>
                <a:spcPts val="2500"/>
              </a:lnSpc>
              <a:buFont typeface="Wingdings" panose="05000000000000000000" pitchFamily="2" charset="2"/>
              <a:buChar char="q"/>
              <a:defRPr/>
            </a:pPr>
            <a:r>
              <a:rPr lang="fr-FR" sz="1200" dirty="0">
                <a:latin typeface="Area Inktrap"/>
              </a:rPr>
              <a:t>Se familiariser avec l’environnement économique </a:t>
            </a:r>
          </a:p>
          <a:p>
            <a:pPr marL="171450" indent="-171450" algn="just">
              <a:lnSpc>
                <a:spcPts val="2500"/>
              </a:lnSpc>
              <a:buFont typeface="Wingdings" panose="05000000000000000000" pitchFamily="2" charset="2"/>
              <a:buChar char="q"/>
              <a:defRPr/>
            </a:pPr>
            <a:r>
              <a:rPr lang="fr-FR" sz="1200" dirty="0">
                <a:latin typeface="Area Inktrap"/>
              </a:rPr>
              <a:t>Ouvrir le champ des possibles en termes d’orientation</a:t>
            </a:r>
          </a:p>
          <a:p>
            <a:pPr marL="171450" indent="-171450" algn="just">
              <a:lnSpc>
                <a:spcPts val="2500"/>
              </a:lnSpc>
              <a:buFont typeface="Wingdings" panose="05000000000000000000" pitchFamily="2" charset="2"/>
              <a:buChar char="q"/>
              <a:defRPr/>
            </a:pPr>
            <a:r>
              <a:rPr lang="fr-FR" sz="1200" dirty="0">
                <a:latin typeface="Area Inktrap"/>
              </a:rPr>
              <a:t>S’enrichir de l’expériences des collaborateurs</a:t>
            </a:r>
          </a:p>
          <a:p>
            <a:pPr marL="171450" indent="-171450" algn="just">
              <a:lnSpc>
                <a:spcPts val="2500"/>
              </a:lnSpc>
              <a:buFont typeface="Wingdings" panose="05000000000000000000" pitchFamily="2" charset="2"/>
              <a:buChar char="q"/>
              <a:defRPr/>
            </a:pPr>
            <a:r>
              <a:rPr lang="fr-FR" sz="1200" dirty="0">
                <a:latin typeface="Area Inktrap"/>
              </a:rPr>
              <a:t>Découvrir le fonctionnement et les codes de l’entreprise</a:t>
            </a:r>
          </a:p>
          <a:p>
            <a:pPr marL="171450" indent="-171450" algn="just">
              <a:lnSpc>
                <a:spcPts val="2500"/>
              </a:lnSpc>
              <a:buFont typeface="Wingdings" panose="05000000000000000000" pitchFamily="2" charset="2"/>
              <a:buChar char="q"/>
              <a:defRPr/>
            </a:pPr>
            <a:r>
              <a:rPr lang="fr-FR" sz="1200" dirty="0">
                <a:latin typeface="Area Inktrap"/>
              </a:rPr>
              <a:t>Se projeter vers l’avenir dans l’exercice d’un métier</a:t>
            </a:r>
          </a:p>
          <a:p>
            <a:pPr marL="171450" indent="-171450" algn="just">
              <a:lnSpc>
                <a:spcPts val="2500"/>
              </a:lnSpc>
              <a:buFont typeface="Wingdings" panose="05000000000000000000" pitchFamily="2" charset="2"/>
              <a:buChar char="q"/>
              <a:defRPr/>
            </a:pPr>
            <a:r>
              <a:rPr lang="fr-FR" sz="1200" dirty="0">
                <a:latin typeface="Area Inktrap"/>
              </a:rPr>
              <a:t>Développer la confiance en soi et son savoir-être</a:t>
            </a:r>
          </a:p>
          <a:p>
            <a:endParaRPr lang="fr-FR" dirty="0">
              <a:latin typeface="Area Inktrap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599136-78BF-18FC-814E-FCDC37C626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Area Inktrap"/>
              </a:rPr>
              <a:t>L’accueil d’un stagiaire dans votre entreprise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8A8EBF-C14C-D60C-C0B7-1D8B5E543FD9}"/>
              </a:ext>
            </a:extLst>
          </p:cNvPr>
          <p:cNvSpPr/>
          <p:nvPr/>
        </p:nvSpPr>
        <p:spPr>
          <a:xfrm>
            <a:off x="720788" y="3429000"/>
            <a:ext cx="4004918" cy="12132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rea Inktrap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60174EA-762C-F523-37E2-7B24EA3A3FD5}"/>
              </a:ext>
            </a:extLst>
          </p:cNvPr>
          <p:cNvSpPr txBox="1"/>
          <p:nvPr/>
        </p:nvSpPr>
        <p:spPr>
          <a:xfrm>
            <a:off x="830053" y="3561479"/>
            <a:ext cx="38000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chemeClr val="bg1"/>
                </a:solidFill>
                <a:latin typeface="Area Inktrap"/>
                <a:ea typeface="Verdana" panose="020B0604030504040204" pitchFamily="34" charset="0"/>
              </a:rPr>
              <a:t>Contact tuteur ou tutrice :</a:t>
            </a:r>
          </a:p>
          <a:p>
            <a:r>
              <a:rPr lang="fr-FR" sz="1400" dirty="0">
                <a:solidFill>
                  <a:schemeClr val="bg1"/>
                </a:solidFill>
                <a:latin typeface="Area Inktrap"/>
                <a:ea typeface="Verdana" panose="020B0604030504040204" pitchFamily="34" charset="0"/>
              </a:rPr>
              <a:t>Nom, prénom :</a:t>
            </a:r>
          </a:p>
          <a:p>
            <a:r>
              <a:rPr lang="fr-FR" sz="1400" dirty="0">
                <a:solidFill>
                  <a:schemeClr val="bg1"/>
                </a:solidFill>
                <a:latin typeface="Area Inktrap"/>
                <a:ea typeface="Verdana" panose="020B0604030504040204" pitchFamily="34" charset="0"/>
              </a:rPr>
              <a:t>Numéro :</a:t>
            </a:r>
          </a:p>
          <a:p>
            <a:endParaRPr lang="fr-FR" sz="1400" dirty="0">
              <a:solidFill>
                <a:schemeClr val="bg1"/>
              </a:solidFill>
              <a:latin typeface="Area Inktrap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544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>
            <a:extLst>
              <a:ext uri="{FF2B5EF4-FFF2-40B4-BE49-F238E27FC236}">
                <a16:creationId xmlns:a16="http://schemas.microsoft.com/office/drawing/2014/main" id="{D44F5C74-E242-1229-4897-EBCA8CBF91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6326" y="1875706"/>
            <a:ext cx="5607434" cy="3881627"/>
          </a:xfrm>
        </p:spPr>
        <p:txBody>
          <a:bodyPr/>
          <a:lstStyle/>
          <a:p>
            <a:pPr algn="l"/>
            <a:r>
              <a:rPr lang="fr-FR" dirty="0">
                <a:latin typeface="Area Inktrap"/>
              </a:rPr>
              <a:t>En novembre 2023, le ministre de l’Éducation nationale a instauré un stage d’observation pour l’ensemble des élèves de seconde générale et technologique. </a:t>
            </a:r>
          </a:p>
          <a:p>
            <a:pPr algn="l"/>
            <a:r>
              <a:rPr lang="fr-FR" dirty="0">
                <a:latin typeface="Area Inktrap"/>
              </a:rPr>
              <a:t>Soit 2 semaines dans la même structure soit 2 fois 1 semaine dans 2 structures différentes. Vous pouvez également accueillir les élèves par groupe</a:t>
            </a:r>
          </a:p>
          <a:p>
            <a:pPr algn="l"/>
            <a:r>
              <a:rPr lang="fr-FR" dirty="0">
                <a:latin typeface="Area Inktrap"/>
              </a:rPr>
              <a:t>Convention de stage signée par : le lycée, l’organisme d’accueil, l’élève et ses responsables légaux e dans le même établissement</a:t>
            </a:r>
          </a:p>
          <a:p>
            <a:pPr algn="l"/>
            <a:endParaRPr lang="fr-FR" dirty="0">
              <a:latin typeface="Area Inktrap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400" dirty="0">
                <a:latin typeface="Area Inktrap"/>
              </a:rPr>
              <a:t>Aucune rémunération : c’est un stage d’observation, sans contrat de travail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sz="1400" dirty="0">
                <a:latin typeface="Area Inktrap"/>
              </a:rPr>
              <a:t>L’élève est couvert par l’assurance du lycée pendant la durée du stage</a:t>
            </a:r>
          </a:p>
          <a:p>
            <a:pPr algn="l"/>
            <a:endParaRPr lang="fr-FR" dirty="0">
              <a:latin typeface="Area Inktrap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8D10B8C-B8DB-E1D7-0F32-AB654DB5A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1936" y="721449"/>
            <a:ext cx="4489328" cy="996950"/>
          </a:xfrm>
        </p:spPr>
        <p:txBody>
          <a:bodyPr/>
          <a:lstStyle/>
          <a:p>
            <a:r>
              <a:rPr lang="fr-FR" dirty="0">
                <a:latin typeface="Area Inktrap"/>
              </a:rPr>
              <a:t>les stages à quoi ça sert ? </a:t>
            </a:r>
          </a:p>
        </p:txBody>
      </p:sp>
      <p:pic>
        <p:nvPicPr>
          <p:cNvPr id="5" name="Média en ligne 4" title="Le stage de 3e, à quoi ça sert ?">
            <a:hlinkClick r:id="" action="ppaction://media"/>
            <a:extLst>
              <a:ext uri="{FF2B5EF4-FFF2-40B4-BE49-F238E27FC236}">
                <a16:creationId xmlns:a16="http://schemas.microsoft.com/office/drawing/2014/main" id="{4FCA5090-9798-F319-4CA3-C7660208F4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6036" y="2145311"/>
            <a:ext cx="5084582" cy="2870543"/>
          </a:xfrm>
          <a:prstGeom prst="rect">
            <a:avLst/>
          </a:prstGeom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281C4772-93C0-C7EB-EADA-13774AD2A8F8}"/>
              </a:ext>
            </a:extLst>
          </p:cNvPr>
          <p:cNvSpPr txBox="1">
            <a:spLocks/>
          </p:cNvSpPr>
          <p:nvPr/>
        </p:nvSpPr>
        <p:spPr>
          <a:xfrm>
            <a:off x="6288399" y="721449"/>
            <a:ext cx="5209333" cy="9969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i="0" kern="1200">
                <a:solidFill>
                  <a:schemeClr val="tx1"/>
                </a:solidFill>
                <a:latin typeface="Area Inktrap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Area Inktrap"/>
              </a:rPr>
              <a:t>Zoom sur les stages de 2</a:t>
            </a:r>
            <a:r>
              <a:rPr lang="fr-FR" baseline="30000" dirty="0">
                <a:latin typeface="Area Inktrap"/>
              </a:rPr>
              <a:t>nde</a:t>
            </a:r>
            <a:r>
              <a:rPr lang="fr-FR" dirty="0">
                <a:latin typeface="Area Inktrap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176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3D4363-BF10-5192-59AF-9BE01B646D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>
                <a:latin typeface="Area Inktrap"/>
              </a:rPr>
              <a:t>Rappel de la réglementation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4E336FA-07CC-BC86-FB57-86C287037D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Area Inktrap"/>
              </a:rPr>
              <a:t>Le stagiaire est mineur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4336FF0-1831-5AC6-55A8-2C358EDE671A}"/>
              </a:ext>
            </a:extLst>
          </p:cNvPr>
          <p:cNvSpPr txBox="1"/>
          <p:nvPr/>
        </p:nvSpPr>
        <p:spPr>
          <a:xfrm>
            <a:off x="5562600" y="797510"/>
            <a:ext cx="646006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b="1" dirty="0">
                <a:latin typeface="Area Inktrap"/>
              </a:rPr>
              <a:t>⚠️ Règles spécifiques pour les mineurs dans le bâtiment</a:t>
            </a:r>
          </a:p>
          <a:p>
            <a:pPr>
              <a:buNone/>
            </a:pPr>
            <a:r>
              <a:rPr lang="fr-FR" sz="1400" b="1" dirty="0">
                <a:latin typeface="Area Inktrap"/>
              </a:rPr>
              <a:t>🔒 Activités interdites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>
                <a:latin typeface="Area Inktrap"/>
              </a:rPr>
              <a:t>Travaux dangereux</a:t>
            </a:r>
            <a:r>
              <a:rPr lang="fr-FR" sz="1400" dirty="0">
                <a:latin typeface="Area Inktrap"/>
              </a:rPr>
              <a:t> interdits strictement, notamment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Travail en hauteur (échelles, échafaudages, toitures…)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Utilisation de machines ou d’outils motorisés ou tranchants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Manutention de charges lourdes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Exposition à des produits chimiques, poussières, bruit excessif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Accès aux chantiers non sécurisés</a:t>
            </a:r>
            <a:br>
              <a:rPr lang="fr-FR" sz="1400" dirty="0">
                <a:latin typeface="Area Inktrap"/>
              </a:rPr>
            </a:br>
            <a:endParaRPr lang="fr-FR" sz="1400" dirty="0">
              <a:latin typeface="Area Inktrap"/>
            </a:endParaRPr>
          </a:p>
          <a:p>
            <a:pPr>
              <a:buNone/>
            </a:pPr>
            <a:r>
              <a:rPr lang="fr-FR" sz="1400" b="1" dirty="0">
                <a:latin typeface="Area Inktrap"/>
              </a:rPr>
              <a:t>✅ Activités autorisées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>
                <a:latin typeface="Area Inktrap"/>
              </a:rPr>
              <a:t>Observation uniquement. La présence sur  chantier est possible uniquement en observation</a:t>
            </a:r>
            <a:endParaRPr lang="fr-FR" sz="1400" dirty="0">
              <a:latin typeface="Area Inktr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Participation à de petites tâches simples et sans danger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Visites d’atelier ou de chantier </a:t>
            </a:r>
            <a:r>
              <a:rPr lang="fr-FR" sz="1400" b="1" dirty="0">
                <a:latin typeface="Area Inktrap"/>
              </a:rPr>
              <a:t>encadrées</a:t>
            </a:r>
            <a:r>
              <a:rPr lang="fr-FR" sz="1400" dirty="0">
                <a:latin typeface="Area Inktrap"/>
              </a:rPr>
              <a:t>, avec EPI si nécessaire, </a:t>
            </a:r>
            <a:r>
              <a:rPr lang="fr-FR" sz="1400" b="1" dirty="0">
                <a:latin typeface="Area Inktrap"/>
              </a:rPr>
              <a:t>sans intervention manuelle</a:t>
            </a:r>
            <a:br>
              <a:rPr lang="fr-FR" sz="1400" b="1" dirty="0">
                <a:latin typeface="Area Inktrap"/>
              </a:rPr>
            </a:br>
            <a:endParaRPr lang="fr-FR" sz="1400" dirty="0">
              <a:latin typeface="Area Inktrap"/>
            </a:endParaRPr>
          </a:p>
          <a:p>
            <a:pPr>
              <a:buNone/>
            </a:pPr>
            <a:r>
              <a:rPr lang="fr-FR" sz="1400" b="1" dirty="0">
                <a:latin typeface="Area Inktrap"/>
              </a:rPr>
              <a:t>📝 Obligations de l’entreprise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>
                <a:latin typeface="Area Inktrap"/>
              </a:rPr>
              <a:t>Désigner un tuteur</a:t>
            </a:r>
            <a:r>
              <a:rPr lang="fr-FR" sz="1400" dirty="0">
                <a:latin typeface="Area Inktrap"/>
              </a:rPr>
              <a:t> (référent dans l’entreprise)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>
                <a:latin typeface="Area Inktrap"/>
              </a:rPr>
              <a:t>Signer une convention de stage</a:t>
            </a:r>
            <a:r>
              <a:rPr lang="fr-FR" sz="1400" dirty="0">
                <a:latin typeface="Area Inktrap"/>
              </a:rPr>
              <a:t> avec le lycée et les responsables légaux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S’assurer que le lieu de stage respecte les règles de sécurité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>
                <a:latin typeface="Area Inktrap"/>
              </a:rPr>
              <a:t>Informer et former</a:t>
            </a:r>
            <a:r>
              <a:rPr lang="fr-FR" sz="1400" dirty="0">
                <a:latin typeface="Area Inktrap"/>
              </a:rPr>
              <a:t> le stagiaire aux consignes de sécurité dès son arrivée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>
                <a:latin typeface="Area Inktrap"/>
              </a:rPr>
              <a:t>Fournir les EPI</a:t>
            </a:r>
            <a:r>
              <a:rPr lang="fr-FR" sz="1400" dirty="0">
                <a:latin typeface="Area Inktrap"/>
              </a:rPr>
              <a:t> si l’environnement le requiert (casque, gilet, chaussures, etc.)</a:t>
            </a:r>
          </a:p>
          <a:p>
            <a:pPr>
              <a:buFont typeface="Arial" panose="020B0604020202020204" pitchFamily="34" charset="0"/>
              <a:buChar char="•"/>
            </a:pPr>
            <a:endParaRPr lang="fr-FR" sz="1400" dirty="0">
              <a:latin typeface="Area Inktrap"/>
            </a:endParaRPr>
          </a:p>
          <a:p>
            <a:r>
              <a:rPr lang="fr-FR" sz="1400" dirty="0">
                <a:latin typeface="Area Inktrap"/>
                <a:hlinkClick r:id="rId2"/>
              </a:rPr>
              <a:t>Le texte de référence</a:t>
            </a:r>
            <a:endParaRPr lang="fr-FR" sz="1400" dirty="0">
              <a:latin typeface="Area Inktrap"/>
            </a:endParaRPr>
          </a:p>
          <a:p>
            <a:endParaRPr lang="fr-FR" sz="1400" dirty="0">
              <a:latin typeface="Area Inktrap"/>
            </a:endParaRPr>
          </a:p>
        </p:txBody>
      </p:sp>
    </p:spTree>
    <p:extLst>
      <p:ext uri="{BB962C8B-B14F-4D97-AF65-F5344CB8AC3E}">
        <p14:creationId xmlns:p14="http://schemas.microsoft.com/office/powerpoint/2010/main" val="270289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B382A41-5305-3E07-9D07-A100F4B65E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1936" y="1461799"/>
            <a:ext cx="9838568" cy="320819"/>
          </a:xfrm>
        </p:spPr>
        <p:txBody>
          <a:bodyPr/>
          <a:lstStyle/>
          <a:p>
            <a:r>
              <a:rPr lang="fr-FR" dirty="0">
                <a:latin typeface="Area Inktrap"/>
              </a:rPr>
              <a:t>Petit rappel </a:t>
            </a:r>
          </a:p>
          <a:p>
            <a:r>
              <a:rPr lang="fr-FR" dirty="0">
                <a:latin typeface="Area Inktrap"/>
              </a:rPr>
              <a:t>En amont                                                                                           Le jour J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09D5C1-4165-9741-E9FF-8D84BFEA9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Area Inktrap"/>
              </a:rPr>
              <a:t>Bien préparer l’arrivée du stagiaire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ABB0BE-5C27-D1CA-C372-3083801AE9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Information des tuteurs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Signature de la convention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Elaborer le planning (exemple dans ce guide)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Organiser un échange en amont pour prévoir les horaires, modalités pratiques, équipement nécessaire, …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Annoncer l’arrivée en interne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Aménager un espace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Anticiper l’accès au système informatique (si concerné), à l’adresse mail professionnelle si besoin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Mentionner l’identité dans la partie dédiée du registre unique du personnel </a:t>
            </a:r>
          </a:p>
          <a:p>
            <a:endParaRPr lang="fr-FR" sz="1400" dirty="0">
              <a:latin typeface="Area Inktrap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472336-5DA2-34AE-AE50-9AE06E6E29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53262" y="2419928"/>
            <a:ext cx="4808536" cy="3149600"/>
          </a:xfrm>
        </p:spPr>
        <p:txBody>
          <a:bodyPr/>
          <a:lstStyle/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Prévoir un accueil personnalisé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Faire connaissance avec le stagiaire, lui demander ses attentes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Transmettre le livret d’accueil, le planning de la semaine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Visite de la structure avec présentation de l’équipe 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Présentation des services / produits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fr-FR" sz="1400" dirty="0">
                <a:latin typeface="Area Inktrap"/>
              </a:rPr>
              <a:t>Remettre l’ensemble des documents utiles (plaquettes, flyers, organigramme, règlement intérieur, … tous les documents jugés utiles)</a:t>
            </a:r>
          </a:p>
        </p:txBody>
      </p:sp>
    </p:spTree>
    <p:extLst>
      <p:ext uri="{BB962C8B-B14F-4D97-AF65-F5344CB8AC3E}">
        <p14:creationId xmlns:p14="http://schemas.microsoft.com/office/powerpoint/2010/main" val="296968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F173B6-044A-DAC3-715C-ACA47BE37D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83927" y="564816"/>
            <a:ext cx="4840864" cy="599639"/>
          </a:xfrm>
        </p:spPr>
        <p:txBody>
          <a:bodyPr/>
          <a:lstStyle/>
          <a:p>
            <a:r>
              <a:rPr lang="fr-FR" sz="1400" b="0" dirty="0">
                <a:highlight>
                  <a:srgbClr val="FFFF00"/>
                </a:highlight>
                <a:latin typeface="Area Inktrap"/>
              </a:rPr>
              <a:t>A personnaliser - </a:t>
            </a:r>
            <a:r>
              <a:rPr lang="fr-FR" sz="1400" b="0" dirty="0">
                <a:latin typeface="Area Inktrap"/>
              </a:rPr>
              <a:t>Il est conseillé un planning </a:t>
            </a:r>
            <a:r>
              <a:rPr lang="fr-FR" sz="1400" b="0" dirty="0" err="1">
                <a:latin typeface="Area Inktrap"/>
              </a:rPr>
              <a:t>typpe</a:t>
            </a:r>
            <a:r>
              <a:rPr lang="fr-FR" sz="1400" b="0" dirty="0">
                <a:latin typeface="Area Inktrap"/>
              </a:rPr>
              <a:t> pour identifier les différents moments en autonomie ou en accompagnement par les collaborateurs Par exemple : </a:t>
            </a:r>
            <a:endParaRPr lang="fr-FR" sz="1400" dirty="0">
              <a:latin typeface="Area Inktrap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A839EA-FBD6-4C0D-A7C8-493194DF1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79645" y="908192"/>
            <a:ext cx="8202900" cy="996950"/>
          </a:xfrm>
        </p:spPr>
        <p:txBody>
          <a:bodyPr/>
          <a:lstStyle/>
          <a:p>
            <a:r>
              <a:rPr lang="fr-FR" sz="3200" dirty="0">
                <a:latin typeface="Area Inktrap"/>
              </a:rPr>
              <a:t>Ton planning de la semaine</a:t>
            </a:r>
          </a:p>
          <a:p>
            <a:endParaRPr lang="fr-FR" dirty="0">
              <a:latin typeface="Area Inktrap"/>
            </a:endParaRPr>
          </a:p>
        </p:txBody>
      </p:sp>
      <p:pic>
        <p:nvPicPr>
          <p:cNvPr id="5" name="Image 4" descr="Une image contenant texte, diagramme, capture d’écran, ligne&#10;&#10;Description générée automatiquement">
            <a:extLst>
              <a:ext uri="{FF2B5EF4-FFF2-40B4-BE49-F238E27FC236}">
                <a16:creationId xmlns:a16="http://schemas.microsoft.com/office/drawing/2014/main" id="{83C56553-F5FD-6F65-E806-EEE82AD731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8" b="4402"/>
          <a:stretch/>
        </p:blipFill>
        <p:spPr>
          <a:xfrm>
            <a:off x="983205" y="1437516"/>
            <a:ext cx="10225589" cy="481887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4D4C7BA-23CF-B521-8AB7-E344A2D48A7E}"/>
              </a:ext>
            </a:extLst>
          </p:cNvPr>
          <p:cNvSpPr txBox="1"/>
          <p:nvPr/>
        </p:nvSpPr>
        <p:spPr>
          <a:xfrm>
            <a:off x="2688336" y="2304285"/>
            <a:ext cx="122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ea Inktrap"/>
              </a:rPr>
              <a:t>Découverte de l’entreprise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8DD1568-603B-7D28-991E-2FB1E5FE8C82}"/>
              </a:ext>
            </a:extLst>
          </p:cNvPr>
          <p:cNvSpPr txBox="1"/>
          <p:nvPr/>
        </p:nvSpPr>
        <p:spPr>
          <a:xfrm>
            <a:off x="4184904" y="2253463"/>
            <a:ext cx="122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ea Inktrap"/>
              </a:rPr>
              <a:t>Découverte de l’entreprise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A02BD56-D9A1-7A33-65D7-670DE197B72B}"/>
              </a:ext>
            </a:extLst>
          </p:cNvPr>
          <p:cNvSpPr txBox="1"/>
          <p:nvPr/>
        </p:nvSpPr>
        <p:spPr>
          <a:xfrm>
            <a:off x="5871279" y="2304285"/>
            <a:ext cx="1225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ea Inktrap"/>
              </a:rPr>
              <a:t>Découverte de l’entreprise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30A3320-7D26-D577-2818-AE962F275E8F}"/>
              </a:ext>
            </a:extLst>
          </p:cNvPr>
          <p:cNvSpPr txBox="1"/>
          <p:nvPr/>
        </p:nvSpPr>
        <p:spPr>
          <a:xfrm>
            <a:off x="7557654" y="2318145"/>
            <a:ext cx="12252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ea Inktrap"/>
              </a:rPr>
              <a:t>Découverte de l’entreprise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54A627-12CB-126C-57AF-8088E9EA43A0}"/>
              </a:ext>
            </a:extLst>
          </p:cNvPr>
          <p:cNvSpPr txBox="1"/>
          <p:nvPr/>
        </p:nvSpPr>
        <p:spPr>
          <a:xfrm>
            <a:off x="9244029" y="2414016"/>
            <a:ext cx="1225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Area Inktrap"/>
              </a:rPr>
              <a:t>Découverte de l’entreprise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7B1648-BE12-4529-9842-A603729BB1A8}"/>
              </a:ext>
            </a:extLst>
          </p:cNvPr>
          <p:cNvSpPr txBox="1"/>
          <p:nvPr/>
        </p:nvSpPr>
        <p:spPr>
          <a:xfrm>
            <a:off x="2552700" y="3152229"/>
            <a:ext cx="1496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Area Inktrap"/>
              </a:rPr>
              <a:t>9h Accueil du stagiaire et remise des documents / présentation de la structure / visite / remise du livret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3BFF6C5-59ED-D13D-0AEE-A18C8C584B85}"/>
              </a:ext>
            </a:extLst>
          </p:cNvPr>
          <p:cNvSpPr txBox="1"/>
          <p:nvPr/>
        </p:nvSpPr>
        <p:spPr>
          <a:xfrm>
            <a:off x="2484120" y="3978650"/>
            <a:ext cx="1565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Faire le tour des services pour comprendre les missions, les enjeux</a:t>
            </a:r>
          </a:p>
          <a:p>
            <a:r>
              <a:rPr lang="fr-FR" sz="900" dirty="0">
                <a:latin typeface="Area Inktrap"/>
              </a:rPr>
              <a:t>Lire les documents </a:t>
            </a:r>
          </a:p>
          <a:p>
            <a:r>
              <a:rPr lang="fr-FR" sz="900" dirty="0">
                <a:latin typeface="Area Inktrap"/>
              </a:rPr>
              <a:t>Compléter le module 1 du livret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DABA144-A941-0907-CCB6-5B951404D1EC}"/>
              </a:ext>
            </a:extLst>
          </p:cNvPr>
          <p:cNvSpPr txBox="1"/>
          <p:nvPr/>
        </p:nvSpPr>
        <p:spPr>
          <a:xfrm>
            <a:off x="2551176" y="5046097"/>
            <a:ext cx="163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Temps d’échange sur la journée, réponse aux questions débrief sur le module 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DAA4451-8A2B-E00E-1633-532D635FB405}"/>
              </a:ext>
            </a:extLst>
          </p:cNvPr>
          <p:cNvSpPr txBox="1"/>
          <p:nvPr/>
        </p:nvSpPr>
        <p:spPr>
          <a:xfrm>
            <a:off x="4178808" y="3175084"/>
            <a:ext cx="1633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Entretien métiers + temps d’observations</a:t>
            </a:r>
          </a:p>
          <a:p>
            <a:r>
              <a:rPr lang="fr-FR" sz="900" dirty="0">
                <a:latin typeface="Area Inktrap"/>
              </a:rPr>
              <a:t>AVEC ………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91726B7-56AA-FE96-756E-36BB4B4013D3}"/>
              </a:ext>
            </a:extLst>
          </p:cNvPr>
          <p:cNvSpPr txBox="1"/>
          <p:nvPr/>
        </p:nvSpPr>
        <p:spPr>
          <a:xfrm>
            <a:off x="4120778" y="3993319"/>
            <a:ext cx="16337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Observation de la préparation d’un chantier à venir (planning, devis, appels d’offres)</a:t>
            </a:r>
          </a:p>
          <a:p>
            <a:r>
              <a:rPr lang="fr-FR" sz="900" dirty="0">
                <a:latin typeface="Area Inktrap"/>
              </a:rPr>
              <a:t>Module 2 + journal de bord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FB36598-E799-40B8-3C2F-6B06CD7E9C5F}"/>
              </a:ext>
            </a:extLst>
          </p:cNvPr>
          <p:cNvSpPr txBox="1"/>
          <p:nvPr/>
        </p:nvSpPr>
        <p:spPr>
          <a:xfrm>
            <a:off x="4237551" y="5032897"/>
            <a:ext cx="163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Temps d’échange sur la journée, réponse aux questions débrief sur le module 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08FAED6-6406-BB23-0F8F-5B539B11C4DD}"/>
              </a:ext>
            </a:extLst>
          </p:cNvPr>
          <p:cNvSpPr txBox="1"/>
          <p:nvPr/>
        </p:nvSpPr>
        <p:spPr>
          <a:xfrm>
            <a:off x="5840799" y="3212644"/>
            <a:ext cx="163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Participer à une réunion / Visite d’un </a:t>
            </a:r>
            <a:r>
              <a:rPr lang="fr-FR" sz="900" b="1" dirty="0">
                <a:latin typeface="Area Inktrap"/>
              </a:rPr>
              <a:t>chantier sécurisé</a:t>
            </a:r>
            <a:r>
              <a:rPr lang="fr-FR" sz="900" dirty="0">
                <a:latin typeface="Area Inktrap"/>
              </a:rPr>
              <a:t> avec le tuteur (observation uniquement, port d’EPI)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CAF1C90-C5FC-520B-4533-346D25DF8FF0}"/>
              </a:ext>
            </a:extLst>
          </p:cNvPr>
          <p:cNvSpPr txBox="1"/>
          <p:nvPr/>
        </p:nvSpPr>
        <p:spPr>
          <a:xfrm>
            <a:off x="7429958" y="3182910"/>
            <a:ext cx="1474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Découverte du magasin / entrepôt : gestion des matériaux, logistique de chantier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B1F2A05-FA12-DC63-9F5E-B8F92FA24122}"/>
              </a:ext>
            </a:extLst>
          </p:cNvPr>
          <p:cNvSpPr txBox="1"/>
          <p:nvPr/>
        </p:nvSpPr>
        <p:spPr>
          <a:xfrm>
            <a:off x="5840799" y="4968509"/>
            <a:ext cx="1633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Temps d’échange sur la journée, réponse aux questions débrief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589A688-C53A-FC66-98BF-99963E9FB1B3}"/>
              </a:ext>
            </a:extLst>
          </p:cNvPr>
          <p:cNvSpPr txBox="1"/>
          <p:nvPr/>
        </p:nvSpPr>
        <p:spPr>
          <a:xfrm>
            <a:off x="7408770" y="5029168"/>
            <a:ext cx="1633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Temps d’échange sur la journée, réponse aux questions débrief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F4752E15-7978-303F-551E-DFE7B3E494A3}"/>
              </a:ext>
            </a:extLst>
          </p:cNvPr>
          <p:cNvSpPr txBox="1"/>
          <p:nvPr/>
        </p:nvSpPr>
        <p:spPr>
          <a:xfrm>
            <a:off x="9042498" y="5017875"/>
            <a:ext cx="16337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Temps d’échange bilan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2EF57A18-821E-DEDE-70CF-E8AF2C295F5C}"/>
              </a:ext>
            </a:extLst>
          </p:cNvPr>
          <p:cNvSpPr txBox="1"/>
          <p:nvPr/>
        </p:nvSpPr>
        <p:spPr>
          <a:xfrm>
            <a:off x="9091949" y="3245094"/>
            <a:ext cx="1633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Compléter le bilan du livret stagiaire temps sur le rapport de stage 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9A7D6360-98AE-2449-3EF8-9557B81075A1}"/>
              </a:ext>
            </a:extLst>
          </p:cNvPr>
          <p:cNvSpPr txBox="1"/>
          <p:nvPr/>
        </p:nvSpPr>
        <p:spPr>
          <a:xfrm>
            <a:off x="9091949" y="4171802"/>
            <a:ext cx="163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Temps de bilan avec le tuteur ou la tutrice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3667DD2-771E-E904-D0E5-A6913938E3A3}"/>
              </a:ext>
            </a:extLst>
          </p:cNvPr>
          <p:cNvSpPr txBox="1"/>
          <p:nvPr/>
        </p:nvSpPr>
        <p:spPr>
          <a:xfrm>
            <a:off x="7443920" y="4171802"/>
            <a:ext cx="163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Travail pratique de recherche sur un sujet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F9A07C3-390E-AA41-BD46-AECAC1CE0387}"/>
              </a:ext>
            </a:extLst>
          </p:cNvPr>
          <p:cNvSpPr txBox="1"/>
          <p:nvPr/>
        </p:nvSpPr>
        <p:spPr>
          <a:xfrm>
            <a:off x="5795891" y="4186151"/>
            <a:ext cx="163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ea Inktrap"/>
              </a:rPr>
              <a:t>Travail pratique de recherche sur un sujet</a:t>
            </a:r>
          </a:p>
        </p:txBody>
      </p:sp>
    </p:spTree>
    <p:extLst>
      <p:ext uri="{BB962C8B-B14F-4D97-AF65-F5344CB8AC3E}">
        <p14:creationId xmlns:p14="http://schemas.microsoft.com/office/powerpoint/2010/main" val="1959619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9E483E-055E-23A9-930F-2C07D32170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1935" y="2172040"/>
            <a:ext cx="3476625" cy="2780961"/>
          </a:xfrm>
        </p:spPr>
        <p:txBody>
          <a:bodyPr/>
          <a:lstStyle/>
          <a:p>
            <a:r>
              <a:rPr lang="fr-FR" sz="1600" dirty="0">
                <a:latin typeface="Area Inktrap"/>
              </a:rPr>
              <a:t>Le tuteur est un </a:t>
            </a:r>
            <a:r>
              <a:rPr lang="fr-FR" sz="1600" b="1" dirty="0">
                <a:latin typeface="Area Inktrap"/>
              </a:rPr>
              <a:t>salarié volontaire</a:t>
            </a:r>
            <a:r>
              <a:rPr lang="fr-FR" sz="1600" dirty="0">
                <a:latin typeface="Area Inktrap"/>
              </a:rPr>
              <a:t> de l’entreprise, désigné pour </a:t>
            </a:r>
            <a:r>
              <a:rPr lang="fr-FR" sz="1600" b="1" dirty="0">
                <a:latin typeface="Area Inktrap"/>
              </a:rPr>
              <a:t>accompagner le stagiaire</a:t>
            </a:r>
            <a:r>
              <a:rPr lang="fr-FR" sz="1600" dirty="0">
                <a:latin typeface="Area Inktrap"/>
              </a:rPr>
              <a:t> tout au long de son immersion. Il est le </a:t>
            </a:r>
            <a:r>
              <a:rPr lang="fr-FR" sz="1600" b="1" dirty="0">
                <a:latin typeface="Area Inktrap"/>
              </a:rPr>
              <a:t>référent principal</a:t>
            </a:r>
            <a:r>
              <a:rPr lang="fr-FR" sz="1600" dirty="0">
                <a:latin typeface="Area Inktrap"/>
              </a:rPr>
              <a:t> pour l’élève, l’établissement scolaire et les parents.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6A08E5-65C1-228B-52C2-F3E7A23CE4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Area Inktrap"/>
              </a:rPr>
              <a:t>Les missions du tuteur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B97CDB9-AFC2-E512-74B5-A437801B674B}"/>
              </a:ext>
            </a:extLst>
          </p:cNvPr>
          <p:cNvSpPr txBox="1"/>
          <p:nvPr/>
        </p:nvSpPr>
        <p:spPr>
          <a:xfrm>
            <a:off x="5698066" y="838200"/>
            <a:ext cx="6172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600" b="1" dirty="0">
                <a:latin typeface="Area Inktrap"/>
              </a:rPr>
              <a:t>🏁 Avant le stage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Prendre connaissance de la </a:t>
            </a:r>
            <a:r>
              <a:rPr lang="fr-FR" sz="1600" b="1" dirty="0">
                <a:latin typeface="Area Inktrap"/>
              </a:rPr>
              <a:t>convention de stage</a:t>
            </a:r>
            <a:endParaRPr lang="fr-FR" sz="1600" dirty="0">
              <a:latin typeface="Area Inktr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Préparer un </a:t>
            </a:r>
            <a:r>
              <a:rPr lang="fr-FR" sz="1600" b="1" dirty="0">
                <a:latin typeface="Area Inktrap"/>
              </a:rPr>
              <a:t>programme adapté</a:t>
            </a:r>
            <a:r>
              <a:rPr lang="fr-FR" sz="1600" dirty="0">
                <a:latin typeface="Area Inktrap"/>
              </a:rPr>
              <a:t> (activités d'observation, rencontres, visites)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Veiller au </a:t>
            </a:r>
            <a:r>
              <a:rPr lang="fr-FR" sz="1600" b="1" dirty="0">
                <a:latin typeface="Area Inktrap"/>
              </a:rPr>
              <a:t>respect des règles de sécurité</a:t>
            </a:r>
            <a:r>
              <a:rPr lang="fr-FR" sz="1600" dirty="0">
                <a:latin typeface="Area Inktrap"/>
              </a:rPr>
              <a:t>, notamment pour les mineurs</a:t>
            </a:r>
          </a:p>
          <a:p>
            <a:endParaRPr lang="fr-FR" sz="1600" dirty="0">
              <a:latin typeface="Area Inktrap"/>
            </a:endParaRPr>
          </a:p>
          <a:p>
            <a:pPr>
              <a:buNone/>
            </a:pPr>
            <a:r>
              <a:rPr lang="fr-FR" sz="1600" b="1" dirty="0">
                <a:latin typeface="Area Inktrap"/>
              </a:rPr>
              <a:t>🏢 Pendant le stage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b="1" dirty="0">
                <a:latin typeface="Area Inktrap"/>
              </a:rPr>
              <a:t>Accueillir</a:t>
            </a:r>
            <a:r>
              <a:rPr lang="fr-FR" sz="1600" dirty="0">
                <a:latin typeface="Area Inktrap"/>
              </a:rPr>
              <a:t> le stagiaire dès le 1er jour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Visite des locaux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Présentation des collègues et des règles de base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Présenter les règles de </a:t>
            </a:r>
            <a:r>
              <a:rPr lang="fr-FR" sz="1600" b="1" dirty="0">
                <a:latin typeface="Area Inktrap"/>
              </a:rPr>
              <a:t>sécurité, confidentialité, ponctualité, comportement</a:t>
            </a:r>
            <a:endParaRPr lang="fr-FR" sz="1600" dirty="0">
              <a:latin typeface="Area Inktr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Proposer des temps d’</a:t>
            </a:r>
            <a:r>
              <a:rPr lang="fr-FR" sz="1600" b="1" dirty="0">
                <a:latin typeface="Area Inktrap"/>
              </a:rPr>
              <a:t>observation actifs</a:t>
            </a:r>
            <a:r>
              <a:rPr lang="fr-FR" sz="1600" dirty="0">
                <a:latin typeface="Area Inktrap"/>
              </a:rPr>
              <a:t>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Montrer les outils et leur usage (sans manipulation directe)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Expliquer les missions et les métiers avec des mots simples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Permettre des échanges avec différents services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Encourager la prise de </a:t>
            </a:r>
            <a:r>
              <a:rPr lang="fr-FR" sz="1600" b="1" dirty="0">
                <a:latin typeface="Area Inktrap"/>
              </a:rPr>
              <a:t>notes pour le rapport de stage</a:t>
            </a:r>
            <a:endParaRPr lang="fr-FR" sz="1600" dirty="0">
              <a:latin typeface="Area Inktr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Rester </a:t>
            </a:r>
            <a:r>
              <a:rPr lang="fr-FR" sz="1600" b="1" dirty="0">
                <a:latin typeface="Area Inktrap"/>
              </a:rPr>
              <a:t>disponible</a:t>
            </a:r>
            <a:r>
              <a:rPr lang="fr-FR" sz="1600" dirty="0">
                <a:latin typeface="Area Inktrap"/>
              </a:rPr>
              <a:t> pour répondre aux questions</a:t>
            </a:r>
          </a:p>
          <a:p>
            <a:endParaRPr lang="fr-FR" sz="1600" dirty="0">
              <a:latin typeface="Area Inktrap"/>
            </a:endParaRPr>
          </a:p>
          <a:p>
            <a:endParaRPr lang="fr-FR" sz="1600" dirty="0">
              <a:latin typeface="Area Inktrap"/>
            </a:endParaRPr>
          </a:p>
        </p:txBody>
      </p:sp>
    </p:spTree>
    <p:extLst>
      <p:ext uri="{BB962C8B-B14F-4D97-AF65-F5344CB8AC3E}">
        <p14:creationId xmlns:p14="http://schemas.microsoft.com/office/powerpoint/2010/main" val="4115345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0B26C6-F5B8-32FB-2684-458173237A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A41CF4-E491-E119-6930-EED8A783F8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1365" y="2130041"/>
            <a:ext cx="4392816" cy="3009561"/>
          </a:xfrm>
        </p:spPr>
        <p:txBody>
          <a:bodyPr/>
          <a:lstStyle/>
          <a:p>
            <a:pPr>
              <a:buNone/>
            </a:pPr>
            <a:r>
              <a:rPr lang="fr-FR" sz="1600" b="1" dirty="0">
                <a:latin typeface="Area Inktrap"/>
              </a:rPr>
              <a:t>✅ Spécificités à retenir pour un stage d’observation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L’élève </a:t>
            </a:r>
            <a:r>
              <a:rPr lang="fr-FR" sz="1600" b="1" dirty="0">
                <a:latin typeface="Area Inktrap"/>
              </a:rPr>
              <a:t>n’a aucune compétence technique</a:t>
            </a:r>
            <a:r>
              <a:rPr lang="fr-FR" sz="1600" dirty="0">
                <a:latin typeface="Area Inktrap"/>
              </a:rPr>
              <a:t> → tout doit être expliqué de manière simple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Le stagiaire </a:t>
            </a:r>
            <a:r>
              <a:rPr lang="fr-FR" sz="1600" b="1" dirty="0">
                <a:latin typeface="Area Inktrap"/>
              </a:rPr>
              <a:t>n’exécute aucune tâche productive</a:t>
            </a:r>
            <a:r>
              <a:rPr lang="fr-FR" sz="1600" dirty="0">
                <a:latin typeface="Area Inktrap"/>
              </a:rPr>
              <a:t>, il </a:t>
            </a:r>
            <a:r>
              <a:rPr lang="fr-FR" sz="1600" b="1" dirty="0">
                <a:latin typeface="Area Inktrap"/>
              </a:rPr>
              <a:t>observe seulement</a:t>
            </a:r>
            <a:endParaRPr lang="fr-FR" sz="1600" dirty="0">
              <a:latin typeface="Area Inktr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Il faut lui rappeler qu’il est encore </a:t>
            </a:r>
            <a:r>
              <a:rPr lang="fr-FR" sz="1600" b="1" dirty="0">
                <a:latin typeface="Area Inktrap"/>
              </a:rPr>
              <a:t>scolarisé</a:t>
            </a:r>
            <a:r>
              <a:rPr lang="fr-FR" sz="1600" dirty="0">
                <a:latin typeface="Area Inktrap"/>
              </a:rPr>
              <a:t>, et non salarié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 dirty="0">
                <a:latin typeface="Area Inktrap"/>
              </a:rPr>
              <a:t>L’environnement doit être </a:t>
            </a:r>
            <a:r>
              <a:rPr lang="fr-FR" sz="1600" b="1" dirty="0">
                <a:latin typeface="Area Inktrap"/>
              </a:rPr>
              <a:t>bienveillant, pédagogique et sécuritaire</a:t>
            </a:r>
            <a:endParaRPr lang="fr-FR" sz="1600" dirty="0">
              <a:latin typeface="Area Inktrap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F3F0749-F28C-2494-EE16-40888E7B0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>
                <a:latin typeface="Area Inktrap"/>
              </a:rPr>
              <a:t>Les missions du tuteur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A744A08-99EF-66DC-0A01-3812B4AFBD11}"/>
              </a:ext>
            </a:extLst>
          </p:cNvPr>
          <p:cNvSpPr txBox="1"/>
          <p:nvPr/>
        </p:nvSpPr>
        <p:spPr>
          <a:xfrm>
            <a:off x="6358466" y="1219924"/>
            <a:ext cx="512026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400" b="1" dirty="0">
                <a:latin typeface="Area Inktrap"/>
              </a:rPr>
              <a:t>🗣️ En fin de stage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Échanger avec le stagiaire : qu’a-t-il appris ? Ce qui l’a surpris, plu ou déplu 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b="1" dirty="0">
                <a:latin typeface="Area Inktrap"/>
              </a:rPr>
              <a:t>Remplir l’attestation de stage</a:t>
            </a:r>
            <a:endParaRPr lang="fr-FR" sz="1400" dirty="0">
              <a:latin typeface="Area Inktr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Donner des </a:t>
            </a:r>
            <a:r>
              <a:rPr lang="fr-FR" sz="1400" b="1" dirty="0">
                <a:latin typeface="Area Inktrap"/>
              </a:rPr>
              <a:t>pistes d’amélioration</a:t>
            </a:r>
            <a:r>
              <a:rPr lang="fr-FR" sz="1400" dirty="0">
                <a:latin typeface="Area Inktrap"/>
              </a:rPr>
              <a:t> ou des conseils d’orientation si le stagiaire le souhaite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Informer l’établissement en cas de problème pendant le stage</a:t>
            </a:r>
          </a:p>
          <a:p>
            <a:endParaRPr lang="fr-FR" sz="1400" dirty="0">
              <a:latin typeface="Area Inktrap"/>
            </a:endParaRPr>
          </a:p>
          <a:p>
            <a:pPr>
              <a:buNone/>
            </a:pPr>
            <a:r>
              <a:rPr lang="fr-FR" sz="1400" b="1" dirty="0">
                <a:latin typeface="Area Inktrap"/>
              </a:rPr>
              <a:t>🧠 Qualités attendues chez un tuteur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Pédagogie et patience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Sens de l’accueil et de la communication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Capacité à vulgariser son métier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Disponibilité et bienveillance</a:t>
            </a:r>
          </a:p>
          <a:p>
            <a:endParaRPr lang="fr-FR" sz="1400" dirty="0">
              <a:latin typeface="Area Inktrap"/>
            </a:endParaRPr>
          </a:p>
          <a:p>
            <a:pPr>
              <a:buNone/>
            </a:pPr>
            <a:r>
              <a:rPr lang="fr-FR" sz="1400" b="1" dirty="0">
                <a:latin typeface="Area Inktrap"/>
              </a:rPr>
              <a:t>✅ Bonnes pratiques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Préparer un </a:t>
            </a:r>
            <a:r>
              <a:rPr lang="fr-FR" sz="1400" b="1" dirty="0">
                <a:latin typeface="Area Inktrap"/>
              </a:rPr>
              <a:t>planning varié et sécurisé</a:t>
            </a:r>
            <a:endParaRPr lang="fr-FR" sz="1400" dirty="0">
              <a:latin typeface="Area Inktrap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Impliquer d’autres collègues pour enrichir l’expérience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400" dirty="0">
                <a:latin typeface="Area Inktrap"/>
              </a:rPr>
              <a:t>Rester en contact avec le référent scolaire si besoin</a:t>
            </a:r>
          </a:p>
          <a:p>
            <a:endParaRPr lang="fr-FR" sz="1400" dirty="0">
              <a:latin typeface="Area Inktrap"/>
            </a:endParaRPr>
          </a:p>
        </p:txBody>
      </p:sp>
    </p:spTree>
    <p:extLst>
      <p:ext uri="{BB962C8B-B14F-4D97-AF65-F5344CB8AC3E}">
        <p14:creationId xmlns:p14="http://schemas.microsoft.com/office/powerpoint/2010/main" val="209133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F964232-12B1-24AA-EC8C-17FE72DB398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895659-6647-EBF9-3D87-6C8F7DCBDCF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Vos ressources en cas de questions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15800A5-891A-CA06-A2E7-D882FC4087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1937" y="2246601"/>
            <a:ext cx="4808536" cy="3149600"/>
          </a:xfrm>
        </p:spPr>
        <p:txBody>
          <a:bodyPr/>
          <a:lstStyle/>
          <a:p>
            <a:r>
              <a:rPr lang="fr-FR" dirty="0"/>
              <a:t>Fédération du Bâtiment et des TP d’Ille et Vilaine </a:t>
            </a:r>
          </a:p>
          <a:p>
            <a:r>
              <a:rPr lang="fr-FR" dirty="0"/>
              <a:t>Raphael VASQUEZ </a:t>
            </a:r>
            <a:r>
              <a:rPr lang="fr-FR" dirty="0">
                <a:hlinkClick r:id="rId2"/>
              </a:rPr>
              <a:t>vasquezr@d35.ffbatiment.fr</a:t>
            </a:r>
            <a:endParaRPr lang="fr-FR" dirty="0"/>
          </a:p>
          <a:p>
            <a:endParaRPr lang="fr-FR" dirty="0"/>
          </a:p>
          <a:p>
            <a:r>
              <a:rPr lang="fr-FR" dirty="0"/>
              <a:t>Fédération du Bâtiment et des TP du Finistère</a:t>
            </a:r>
          </a:p>
          <a:p>
            <a:r>
              <a:rPr lang="fr-FR" dirty="0"/>
              <a:t>GIRARDEAU Carole  </a:t>
            </a:r>
            <a:r>
              <a:rPr lang="fr-FR" dirty="0">
                <a:hlinkClick r:id="rId3"/>
              </a:rPr>
              <a:t>GirardeauC@d29a.ffbatiment.fr</a:t>
            </a:r>
            <a:endParaRPr lang="fr-FR" dirty="0"/>
          </a:p>
          <a:p>
            <a:endParaRPr lang="fr-FR" dirty="0"/>
          </a:p>
          <a:p>
            <a:r>
              <a:rPr lang="fr-FR" dirty="0"/>
              <a:t>Fédération Morbihannaise du Bâtiment et des TP</a:t>
            </a:r>
          </a:p>
          <a:p>
            <a:r>
              <a:rPr lang="fr-FR" dirty="0"/>
              <a:t>CELLE Jérôme </a:t>
            </a:r>
            <a:r>
              <a:rPr lang="fr-FR" dirty="0">
                <a:hlinkClick r:id="rId4"/>
              </a:rPr>
              <a:t>CelleJ@d56.ffbatiment.fr</a:t>
            </a:r>
            <a:endParaRPr lang="fr-FR" dirty="0"/>
          </a:p>
          <a:p>
            <a:endParaRPr lang="fr-FR" dirty="0"/>
          </a:p>
          <a:p>
            <a:r>
              <a:rPr lang="fr-FR" dirty="0"/>
              <a:t>Fédération du Bâtiment et des TP des Côtes-d’Armor </a:t>
            </a:r>
          </a:p>
          <a:p>
            <a:r>
              <a:rPr lang="fr-FR" dirty="0"/>
              <a:t>PÉROU Ludivine </a:t>
            </a:r>
            <a:r>
              <a:rPr lang="fr-FR" dirty="0">
                <a:hlinkClick r:id="rId5"/>
              </a:rPr>
              <a:t>PerouL@d22.ffbatiment.fr</a:t>
            </a:r>
            <a:r>
              <a:rPr lang="fr-FR" dirty="0"/>
              <a:t>  THEFFO Noëmie </a:t>
            </a:r>
            <a:r>
              <a:rPr lang="fr-FR" dirty="0">
                <a:hlinkClick r:id="rId6"/>
              </a:rPr>
              <a:t>TheffoN@d22.ffbatiment.fr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8F34EEB-9CF8-AF7D-499A-88DDB4CC2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0909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FFB BZH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24BAEC"/>
      </a:accent1>
      <a:accent2>
        <a:srgbClr val="DA6038"/>
      </a:accent2>
      <a:accent3>
        <a:srgbClr val="AA55A1"/>
      </a:accent3>
      <a:accent4>
        <a:srgbClr val="0054A6"/>
      </a:accent4>
      <a:accent5>
        <a:srgbClr val="61BF7E"/>
      </a:accent5>
      <a:accent6>
        <a:srgbClr val="E7B841"/>
      </a:accent6>
      <a:hlink>
        <a:srgbClr val="0563C1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12615</TotalTime>
  <Words>1199</Words>
  <Application>Microsoft Office PowerPoint</Application>
  <PresentationFormat>Grand écran</PresentationFormat>
  <Paragraphs>146</Paragraphs>
  <Slides>9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Area Inktrap</vt:lpstr>
      <vt:lpstr>Arial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t9359</dc:creator>
  <cp:lastModifiedBy>ALLÉE Julie ( FR Bretagne )</cp:lastModifiedBy>
  <cp:revision>18</cp:revision>
  <dcterms:created xsi:type="dcterms:W3CDTF">2025-04-01T07:16:25Z</dcterms:created>
  <dcterms:modified xsi:type="dcterms:W3CDTF">2025-09-08T14:56:39Z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1a95e15-f021-4cd3-ac15-bca03bba052b_Enabled">
    <vt:lpwstr>true</vt:lpwstr>
  </property>
  <property fmtid="{D5CDD505-2E9C-101B-9397-08002B2CF9AE}" pid="3" name="MSIP_Label_f1a95e15-f021-4cd3-ac15-bca03bba052b_SetDate">
    <vt:lpwstr>2025-04-30T14:11:24Z</vt:lpwstr>
  </property>
  <property fmtid="{D5CDD505-2E9C-101B-9397-08002B2CF9AE}" pid="4" name="MSIP_Label_f1a95e15-f021-4cd3-ac15-bca03bba052b_Method">
    <vt:lpwstr>Standard</vt:lpwstr>
  </property>
  <property fmtid="{D5CDD505-2E9C-101B-9397-08002B2CF9AE}" pid="5" name="MSIP_Label_f1a95e15-f021-4cd3-ac15-bca03bba052b_Name">
    <vt:lpwstr>f1a95e15-f021-4cd3-ac15-bca03bba052b</vt:lpwstr>
  </property>
  <property fmtid="{D5CDD505-2E9C-101B-9397-08002B2CF9AE}" pid="6" name="MSIP_Label_f1a95e15-f021-4cd3-ac15-bca03bba052b_SiteId">
    <vt:lpwstr>92410b1b-4b46-4710-b23c-c3a3814046a4</vt:lpwstr>
  </property>
  <property fmtid="{D5CDD505-2E9C-101B-9397-08002B2CF9AE}" pid="7" name="MSIP_Label_f1a95e15-f021-4cd3-ac15-bca03bba052b_ActionId">
    <vt:lpwstr>986e98f6-70e2-41cf-9f20-d1b46d4d3364</vt:lpwstr>
  </property>
  <property fmtid="{D5CDD505-2E9C-101B-9397-08002B2CF9AE}" pid="8" name="MSIP_Label_f1a95e15-f021-4cd3-ac15-bca03bba052b_ContentBits">
    <vt:lpwstr>0</vt:lpwstr>
  </property>
  <property fmtid="{D5CDD505-2E9C-101B-9397-08002B2CF9AE}" pid="9" name="MSIP_Label_f1a95e15-f021-4cd3-ac15-bca03bba052b_Tag">
    <vt:lpwstr>10, 3, 0, 1</vt:lpwstr>
  </property>
</Properties>
</file>